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0E1FF0-417A-454E-862F-EB703E9B1D4D}">
          <p14:sldIdLst>
            <p14:sldId id="256"/>
          </p14:sldIdLst>
        </p14:section>
        <p14:section name="Untitled Section" id="{D7FC3AFF-E1FE-3E48-AC4E-0CA59319564F}">
          <p14:sldIdLst>
            <p14:sldId id="257"/>
            <p14:sldId id="258"/>
            <p14:sldId id="259"/>
            <p14:sldId id="262"/>
            <p14:sldId id="263"/>
            <p14:sldId id="264"/>
            <p14:sldId id="260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6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1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38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37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75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34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434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25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14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3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9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5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90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1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8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1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5.tiff"/><Relationship Id="rId7" Type="http://schemas.openxmlformats.org/officeDocument/2006/relationships/image" Target="../media/image8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6.tiff"/><Relationship Id="rId9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scom-standards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52.2719641,4.864570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google.com/maps/@-29.2612,-70.7313,14z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ascom-standards.org/api/#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scom-standards.org/api/#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nl/Relaisschild-Raspberry-accessoire-relaisschild-Development/dp/B088DY913Y/ref=sr_1_9?adgrpid=101602624529&amp;dchild=1&amp;gclid=CjwKCAiAuoqABhAsEiwAdSkVVP1m6VLP6c9tw6xK7wTqpaJ36_f_j03AHNfMXpD5vjlrJM8lqJADeBoCYuMQAvD_BwE&amp;hvadid=471040886562&amp;hvdev=c&amp;hvlocphy=9064542&amp;hvnetw=g&amp;hvqmt=b&amp;hvrand=13173364393859268957&amp;hvtargid=kwd-295660455799&amp;hydadcr=16567_2060297&amp;keywords=raspberry+pi+relay+board&amp;qid=1610798503&amp;sr=8-9&amp;tag=nltxtgostdde-21" TargetMode="External"/><Relationship Id="rId7" Type="http://schemas.openxmlformats.org/officeDocument/2006/relationships/image" Target="../media/image9.tiff"/><Relationship Id="rId2" Type="http://schemas.openxmlformats.org/officeDocument/2006/relationships/hyperlink" Target="https://www.astrogfk.com/roll-off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hyperlink" Target="https://github.com/msproul/AlpacaP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192.168.1.11:1111/api/v1/dome/0/closeshutter" TargetMode="External"/><Relationship Id="rId2" Type="http://schemas.openxmlformats.org/officeDocument/2006/relationships/hyperlink" Target="https://192.168.1.11:11111%20/api/v1/telescope/0/p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9C94-8BA8-EA4D-A3AE-62BCE3328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AlpACA, the S</a:t>
            </a:r>
            <a:r>
              <a:rPr lang="en-GB" dirty="0" err="1"/>
              <a:t>i</a:t>
            </a:r>
            <a:r>
              <a:rPr lang="en-NL" dirty="0"/>
              <a:t>mple WAY</a:t>
            </a:r>
            <a:br>
              <a:rPr lang="en-NL" dirty="0"/>
            </a:br>
            <a:r>
              <a:rPr lang="en-NL" dirty="0"/>
              <a:t>-ALPCA RoR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6B6EA-9426-0649-A5D7-65D50A4785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L" dirty="0"/>
              <a:t>Chris Alberts / Mark</a:t>
            </a:r>
          </a:p>
          <a:p>
            <a:endParaRPr lang="en-NL" dirty="0"/>
          </a:p>
          <a:p>
            <a:r>
              <a:rPr lang="en-NL" sz="4400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65456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7300-3311-094E-8E09-3E1DD313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NL" dirty="0"/>
            </a:br>
            <a:br>
              <a:rPr lang="en-NL" dirty="0"/>
            </a:br>
            <a:br>
              <a:rPr lang="en-NL" dirty="0"/>
            </a:b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6C976-6276-0A49-BA87-1C40FD26E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2E6E8-F584-C74F-94C2-107AF4F2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7" y="457201"/>
            <a:ext cx="4191000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A732C-E4EC-3F49-BA1B-C481ADD7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97" y="2006600"/>
            <a:ext cx="3376484" cy="2271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FEF455-D94E-A44E-8CE6-073F784E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254" y="457201"/>
            <a:ext cx="3068703" cy="1896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431C9-811B-974D-92D3-C7D7F50F2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97" y="4422446"/>
            <a:ext cx="46863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2582D-F3D5-6149-805C-883BF53AB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421" y="3898900"/>
            <a:ext cx="1762797" cy="2027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5BA0F6-15E7-CE46-9DC0-C423D5A8B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900" y="2557483"/>
            <a:ext cx="1600200" cy="120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2E1E99-E3FC-7548-8DDF-0D35EBECE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4698" y="2603501"/>
            <a:ext cx="163830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252949-C66F-C04E-9E1B-DD6FD4FC70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1596" y="2578098"/>
            <a:ext cx="164637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8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11AA5-7E83-7346-87C1-AFB34E24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719470"/>
          </a:xfrm>
        </p:spPr>
        <p:txBody>
          <a:bodyPr/>
          <a:lstStyle/>
          <a:p>
            <a:r>
              <a:rPr lang="en-NL" dirty="0"/>
              <a:t>What iS ALPACA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57FCA-7CDB-D345-B15B-9B25FCB6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38739"/>
            <a:ext cx="9905998" cy="4462670"/>
          </a:xfrm>
        </p:spPr>
        <p:txBody>
          <a:bodyPr>
            <a:normAutofit fontScale="85000" lnSpcReduction="20000"/>
          </a:bodyPr>
          <a:lstStyle/>
          <a:p>
            <a:r>
              <a:rPr lang="en-NL" sz="2300" dirty="0"/>
              <a:t>alpaca is an API (</a:t>
            </a:r>
            <a:r>
              <a:rPr lang="en-GB" sz="2300" dirty="0"/>
              <a:t>Application Programming Interface) </a:t>
            </a:r>
            <a:r>
              <a:rPr lang="en-NL" sz="2300" dirty="0"/>
              <a:t>to communicate with astro </a:t>
            </a:r>
            <a:r>
              <a:rPr lang="en-GB" sz="2300" dirty="0"/>
              <a:t>peripherals</a:t>
            </a:r>
          </a:p>
          <a:p>
            <a:r>
              <a:rPr lang="en-GB" sz="2300" dirty="0"/>
              <a:t>the API is based on REST (REST-API)</a:t>
            </a:r>
          </a:p>
          <a:p>
            <a:pPr lvl="1"/>
            <a:r>
              <a:rPr lang="en-GB" sz="2300" dirty="0"/>
              <a:t>a common method in IT to communicated between software applications on different platforms and or operating systems</a:t>
            </a:r>
          </a:p>
          <a:p>
            <a:r>
              <a:rPr lang="en-GB" sz="2300" dirty="0"/>
              <a:t>it’s independent of operating system and hardware</a:t>
            </a:r>
          </a:p>
          <a:p>
            <a:r>
              <a:rPr lang="en-GB" sz="2300" dirty="0"/>
              <a:t>it uses the network</a:t>
            </a:r>
          </a:p>
          <a:p>
            <a:r>
              <a:rPr lang="en-GB" sz="2300" dirty="0"/>
              <a:t>ALPACA is not ASCOM, it makes use of the best practice’s and rules of ASCOM.</a:t>
            </a:r>
          </a:p>
          <a:p>
            <a:r>
              <a:rPr lang="en-GB" sz="2300" dirty="0"/>
              <a:t>IT’s maintained by </a:t>
            </a:r>
            <a:r>
              <a:rPr lang="en-GB" sz="2300" dirty="0" err="1"/>
              <a:t>ascom</a:t>
            </a:r>
            <a:r>
              <a:rPr lang="en-GB" sz="2300" dirty="0"/>
              <a:t> developers and there for hosted on </a:t>
            </a:r>
            <a:r>
              <a:rPr lang="en-GB" sz="2300" dirty="0">
                <a:hlinkClick r:id="rId2"/>
              </a:rPr>
              <a:t>https://ascom-standards.org/</a:t>
            </a:r>
            <a:r>
              <a:rPr lang="en-GB" sz="2300" dirty="0"/>
              <a:t> and based on that called it’s ASCOM-ALPACA</a:t>
            </a:r>
          </a:p>
          <a:p>
            <a:endParaRPr lang="en-GB" sz="2300" dirty="0"/>
          </a:p>
          <a:p>
            <a:r>
              <a:rPr lang="en-GB" sz="2300" dirty="0"/>
              <a:t>alpaca can be used by any </a:t>
            </a:r>
            <a:r>
              <a:rPr lang="en-GB" sz="2300" dirty="0" err="1"/>
              <a:t>astro</a:t>
            </a:r>
            <a:r>
              <a:rPr lang="en-GB" sz="2300" dirty="0"/>
              <a:t> software package on the market and is there for a game changer.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257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DD52-1DE5-FD48-AD63-E8360EE2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454712"/>
            <a:ext cx="6573685" cy="1905000"/>
          </a:xfrm>
        </p:spPr>
        <p:txBody>
          <a:bodyPr>
            <a:normAutofit/>
          </a:bodyPr>
          <a:lstStyle/>
          <a:p>
            <a:r>
              <a:rPr lang="en-NL" dirty="0"/>
              <a:t>HOW WOrKS a (REST)-API </a:t>
            </a:r>
            <a:br>
              <a:rPr lang="en-NL" dirty="0"/>
            </a:b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FDF5-3B9F-5447-85C3-C9DEC1A85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1" y="1878226"/>
            <a:ext cx="7376343" cy="4661721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400" dirty="0"/>
              <a:t>REST-API is based on HTTP(S) requests and responses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It’s like finding something on the internet via the web browser</a:t>
            </a:r>
          </a:p>
          <a:p>
            <a:pPr marL="0" indent="0">
              <a:lnSpc>
                <a:spcPct val="90000"/>
              </a:lnSpc>
              <a:buNone/>
            </a:pPr>
            <a:endParaRPr lang="en-GB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/>
              <a:t>EXAMPLE SHOW HOW REST-API WORKS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you like to know where -29.2612,-70.7313 on this world is, you will ask google and use the internet browser in the client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type https//</a:t>
            </a:r>
            <a:r>
              <a:rPr lang="en-GB" sz="1400" dirty="0" err="1"/>
              <a:t>www.google.com</a:t>
            </a:r>
            <a:r>
              <a:rPr lang="en-GB" sz="1400" dirty="0"/>
              <a:t>  (this specifies the google web server). 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the coordinates are part of the google web application, maps  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specify the maps web application in the request </a:t>
            </a:r>
            <a:r>
              <a:rPr lang="en-GB" sz="1400" dirty="0">
                <a:hlinkClick r:id="rId3"/>
              </a:rPr>
              <a:t>https://www.google.com/maps</a:t>
            </a:r>
            <a:endParaRPr lang="en-GB" sz="1400" dirty="0"/>
          </a:p>
          <a:p>
            <a:pPr>
              <a:lnSpc>
                <a:spcPct val="90000"/>
              </a:lnSpc>
            </a:pPr>
            <a:r>
              <a:rPr lang="en-GB" sz="1400" dirty="0"/>
              <a:t>to display coordinates on the map type the following request (URL) in de browser </a:t>
            </a:r>
            <a:r>
              <a:rPr lang="en-GB" sz="1400" dirty="0">
                <a:hlinkClick r:id="rId4"/>
              </a:rPr>
              <a:t>https://www.google.com/maps/@-29.2612,-70.7313,14z</a:t>
            </a:r>
            <a:endParaRPr lang="en-GB" sz="1400" dirty="0"/>
          </a:p>
          <a:p>
            <a:pPr>
              <a:lnSpc>
                <a:spcPct val="90000"/>
              </a:lnSpc>
            </a:pPr>
            <a:r>
              <a:rPr lang="en-GB" sz="1400" dirty="0"/>
              <a:t> </a:t>
            </a:r>
            <a:r>
              <a:rPr lang="en-NL" sz="1400" dirty="0"/>
              <a:t>the response is the location on maps, do you know where this location is?</a:t>
            </a:r>
          </a:p>
          <a:p>
            <a:pPr marL="0" indent="0">
              <a:lnSpc>
                <a:spcPct val="90000"/>
              </a:lnSpc>
              <a:buNone/>
            </a:pPr>
            <a:endParaRPr lang="en-NL" sz="1400" dirty="0"/>
          </a:p>
          <a:p>
            <a:pPr>
              <a:lnSpc>
                <a:spcPct val="90000"/>
              </a:lnSpc>
            </a:pPr>
            <a:r>
              <a:rPr lang="en-NL" sz="1400" dirty="0"/>
              <a:t>with rest-api  you can use methodes to instruct the web server what to do. </a:t>
            </a:r>
            <a:r>
              <a:rPr lang="en-GB" sz="1400" dirty="0"/>
              <a:t>I</a:t>
            </a:r>
            <a:r>
              <a:rPr lang="en-NL" sz="1400" dirty="0"/>
              <a:t>n above example it was a “GET”  request, only in the web browser the “GET” is used in de backround</a:t>
            </a:r>
          </a:p>
          <a:p>
            <a:pPr>
              <a:lnSpc>
                <a:spcPct val="90000"/>
              </a:lnSpc>
            </a:pPr>
            <a:r>
              <a:rPr lang="en-NL" sz="1400" dirty="0"/>
              <a:t>other methodes are “POST”,“PUT”,”DELETE”. used in alpaca are the “GET” and “PUT”</a:t>
            </a:r>
          </a:p>
          <a:p>
            <a:pPr>
              <a:lnSpc>
                <a:spcPct val="90000"/>
              </a:lnSpc>
            </a:pPr>
            <a:endParaRPr lang="en-NL" sz="1000" dirty="0"/>
          </a:p>
        </p:txBody>
      </p:sp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BA32772-20EB-6E47-BD7B-AFD552640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789" y="645106"/>
            <a:ext cx="3597309" cy="575569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485E8-3226-7041-B9BF-C9C0887BFF20}"/>
              </a:ext>
            </a:extLst>
          </p:cNvPr>
          <p:cNvSpPr txBox="1"/>
          <p:nvPr/>
        </p:nvSpPr>
        <p:spPr>
          <a:xfrm>
            <a:off x="9988827" y="66404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79564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DD52-1DE5-FD48-AD63-E8360EE2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619539"/>
            <a:ext cx="9905998" cy="1149626"/>
          </a:xfrm>
        </p:spPr>
        <p:txBody>
          <a:bodyPr/>
          <a:lstStyle/>
          <a:p>
            <a:r>
              <a:rPr lang="en-NL" dirty="0"/>
              <a:t>REST-API Principle Plotted to ALPACA </a:t>
            </a:r>
            <a:br>
              <a:rPr lang="en-NL" dirty="0"/>
            </a:b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FDF5-3B9F-5447-85C3-C9DEC1A85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5" y="1689652"/>
            <a:ext cx="8419936" cy="47210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3700" dirty="0"/>
              <a:t>I</a:t>
            </a:r>
            <a:r>
              <a:rPr lang="en-NL" sz="3700" dirty="0"/>
              <a:t>s the TELESCOPE tracking? the follow get request is defined with alpaca</a:t>
            </a:r>
          </a:p>
          <a:p>
            <a:pPr marL="0" indent="0">
              <a:buNone/>
            </a:pPr>
            <a:endParaRPr lang="en-GB" sz="3700" b="1" i="1" dirty="0"/>
          </a:p>
          <a:p>
            <a:pPr marL="0" indent="0">
              <a:buNone/>
            </a:pPr>
            <a:r>
              <a:rPr lang="en-GB" sz="3700" b="1" i="1" dirty="0"/>
              <a:t>get http://192.168.1.11:11111/</a:t>
            </a:r>
            <a:r>
              <a:rPr lang="en-GB" sz="3700" b="1" i="1" dirty="0" err="1"/>
              <a:t>api</a:t>
            </a:r>
            <a:r>
              <a:rPr lang="en-GB" sz="3700" b="1" i="1" dirty="0"/>
              <a:t>/v1/telescope/0/tracking</a:t>
            </a:r>
          </a:p>
          <a:p>
            <a:pPr marL="0" indent="0">
              <a:buNone/>
            </a:pPr>
            <a:endParaRPr lang="en-NL" sz="3700" dirty="0"/>
          </a:p>
          <a:p>
            <a:pPr marL="0" indent="0">
              <a:buNone/>
            </a:pPr>
            <a:r>
              <a:rPr lang="en-GB" sz="3700" dirty="0"/>
              <a:t>http://192.168.1.11:11111/ 	# this is network address van de driver (WEB Server) and port        van de driver</a:t>
            </a:r>
          </a:p>
          <a:p>
            <a:pPr marL="0" indent="0">
              <a:buNone/>
            </a:pPr>
            <a:r>
              <a:rPr lang="en-GB" sz="3700" dirty="0" err="1"/>
              <a:t>api</a:t>
            </a:r>
            <a:r>
              <a:rPr lang="en-GB" sz="3700" dirty="0"/>
              <a:t>/v1/ 				# the version of </a:t>
            </a:r>
            <a:r>
              <a:rPr lang="en-GB" sz="3700" dirty="0" err="1"/>
              <a:t>api</a:t>
            </a:r>
            <a:r>
              <a:rPr lang="en-GB" sz="3700" dirty="0"/>
              <a:t>  used</a:t>
            </a:r>
          </a:p>
          <a:p>
            <a:pPr marL="0" indent="0">
              <a:buNone/>
            </a:pPr>
            <a:r>
              <a:rPr lang="en-GB" sz="3700" dirty="0"/>
              <a:t>telescope/				# driver general function, like maps in the google example</a:t>
            </a:r>
          </a:p>
          <a:p>
            <a:pPr marL="0" indent="0">
              <a:buNone/>
            </a:pPr>
            <a:r>
              <a:rPr lang="en-GB" sz="3700" dirty="0"/>
              <a:t>0					# device number 0</a:t>
            </a:r>
          </a:p>
          <a:p>
            <a:pPr marL="0" indent="0">
              <a:buNone/>
            </a:pPr>
            <a:r>
              <a:rPr lang="en-GB" sz="3700" dirty="0"/>
              <a:t>tracking				# a telescope action</a:t>
            </a:r>
          </a:p>
          <a:p>
            <a:pPr marL="0" indent="0">
              <a:buNone/>
            </a:pPr>
            <a:endParaRPr lang="en-GB" sz="3700" dirty="0"/>
          </a:p>
          <a:p>
            <a:pPr marL="0" indent="0">
              <a:buNone/>
            </a:pPr>
            <a:r>
              <a:rPr lang="en-GB" sz="3700" dirty="0"/>
              <a:t>with “GET” we get the status back of tracking. when adding  the URL (Request ) in the browser the response looks like a json format  in this it shows “value = true” tracking is on (see picture)</a:t>
            </a:r>
          </a:p>
          <a:p>
            <a:pPr marL="0" indent="0">
              <a:buNone/>
            </a:pPr>
            <a:r>
              <a:rPr lang="en-GB" sz="3700" dirty="0"/>
              <a:t>when using ”PUT” in de front of the same request tracking can be enabled or disabled</a:t>
            </a:r>
          </a:p>
          <a:p>
            <a:pPr marL="0" indent="0">
              <a:buNone/>
            </a:pPr>
            <a:r>
              <a:rPr lang="en-GB" sz="3700" dirty="0"/>
              <a:t>we call this ALPACA API CALLS and can be used when building software drivers</a:t>
            </a:r>
          </a:p>
          <a:p>
            <a:pPr marL="0" indent="0">
              <a:buNone/>
            </a:pPr>
            <a:r>
              <a:rPr lang="en-GB" sz="3700" dirty="0">
                <a:hlinkClick r:id="rId2"/>
              </a:rPr>
              <a:t>https://ascom-standards.org/api/#/</a:t>
            </a:r>
            <a:r>
              <a:rPr lang="en-GB" sz="3700" dirty="0"/>
              <a:t> #overview of all ALPACA API calls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5333B-C46C-B341-9F56-284C51D84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701" y="4546781"/>
            <a:ext cx="2622439" cy="19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8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E328-AFA3-B146-B449-D7191EA0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is ALPACA DEVICE DRIVER?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68771-7009-F746-91D1-19D70170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</a:t>
            </a:r>
            <a:r>
              <a:rPr lang="en-NL" dirty="0"/>
              <a:t>t’s a web server with rest-api and network connection</a:t>
            </a:r>
          </a:p>
          <a:p>
            <a:r>
              <a:rPr lang="en-NL" dirty="0"/>
              <a:t>lissening to the network, for clients to used the driver</a:t>
            </a:r>
          </a:p>
          <a:p>
            <a:r>
              <a:rPr lang="en-GB" dirty="0"/>
              <a:t>c</a:t>
            </a:r>
            <a:r>
              <a:rPr lang="en-NL" dirty="0"/>
              <a:t>an have one ore more functios (dome, telescope, Focusser…….)</a:t>
            </a:r>
          </a:p>
          <a:p>
            <a:pPr marL="0" indent="0">
              <a:buNone/>
            </a:pPr>
            <a:r>
              <a:rPr lang="en-NL" dirty="0"/>
              <a:t>    like maps in the google example</a:t>
            </a:r>
          </a:p>
          <a:p>
            <a:r>
              <a:rPr lang="en-NL" dirty="0"/>
              <a:t>it will response on “put” or “get” requests from clients who will us the driver</a:t>
            </a:r>
          </a:p>
          <a:p>
            <a:r>
              <a:rPr lang="en-NL" dirty="0"/>
              <a:t>clients could be observatorium control systems (OCS) or </a:t>
            </a:r>
            <a:r>
              <a:rPr lang="en-GB" dirty="0"/>
              <a:t>software</a:t>
            </a:r>
            <a:r>
              <a:rPr lang="en-NL" dirty="0"/>
              <a:t> like apc / sgpro / cdc (if they support today alpaca depends on the aplication builders)</a:t>
            </a:r>
          </a:p>
        </p:txBody>
      </p:sp>
    </p:spTree>
    <p:extLst>
      <p:ext uri="{BB962C8B-B14F-4D97-AF65-F5344CB8AC3E}">
        <p14:creationId xmlns:p14="http://schemas.microsoft.com/office/powerpoint/2010/main" val="366952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13CA-BB5D-BD46-8777-EE64D9CB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is ASCOM-REMOTE for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F4C82-BBCF-AA45-835A-31103B924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ascom-remote = alpaca device driver / alpaca web server</a:t>
            </a:r>
          </a:p>
          <a:p>
            <a:r>
              <a:rPr lang="en-GB" dirty="0" err="1"/>
              <a:t>i</a:t>
            </a:r>
            <a:r>
              <a:rPr lang="en-NL" dirty="0"/>
              <a:t>t’s software for windows</a:t>
            </a:r>
          </a:p>
          <a:p>
            <a:r>
              <a:rPr lang="en-NL" dirty="0"/>
              <a:t>it makes communication possible with conventional ascom drivers via the netwerk</a:t>
            </a:r>
          </a:p>
          <a:p>
            <a:r>
              <a:rPr lang="en-GB" dirty="0"/>
              <a:t>a</a:t>
            </a:r>
            <a:r>
              <a:rPr lang="en-NL" dirty="0"/>
              <a:t>scom-remote acts on rest-api calls as definde </a:t>
            </a:r>
            <a:r>
              <a:rPr lang="en-GB" dirty="0">
                <a:hlinkClick r:id="rId2"/>
              </a:rPr>
              <a:t>https://ascom-standards.org/api/#/</a:t>
            </a:r>
            <a:r>
              <a:rPr lang="en-GB" dirty="0"/>
              <a:t>  #Overview of all alpaca </a:t>
            </a:r>
            <a:r>
              <a:rPr lang="en-GB" dirty="0" err="1"/>
              <a:t>api</a:t>
            </a:r>
            <a:r>
              <a:rPr lang="en-GB" dirty="0"/>
              <a:t> calls</a:t>
            </a:r>
          </a:p>
          <a:p>
            <a:r>
              <a:rPr lang="en-GB" dirty="0"/>
              <a:t>a way to give other platforms access to windows connected </a:t>
            </a:r>
            <a:r>
              <a:rPr lang="en-GB" dirty="0" err="1"/>
              <a:t>ascom</a:t>
            </a:r>
            <a:r>
              <a:rPr lang="en-GB" dirty="0"/>
              <a:t> drivers connected to </a:t>
            </a:r>
            <a:r>
              <a:rPr lang="en-NL" dirty="0"/>
              <a:t>astro </a:t>
            </a:r>
            <a:r>
              <a:rPr lang="en-GB" dirty="0"/>
              <a:t>peripherals </a:t>
            </a:r>
          </a:p>
          <a:p>
            <a:pPr marL="457200" lvl="1" indent="0">
              <a:buNone/>
            </a:pPr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6332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EC43-8EA5-EB47-8A3F-F47E5517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NL" dirty="0"/>
              <a:t>DeFINE NEW ALPACA DEVICE Drivers in Windows / ALPACA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4E64-3D74-BB43-849D-4304B11F2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1" y="2666998"/>
            <a:ext cx="6845003" cy="405507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NL" sz="1400" dirty="0"/>
              <a:t>this is not related to ascom-remote !!!!!</a:t>
            </a:r>
          </a:p>
          <a:p>
            <a:pPr>
              <a:lnSpc>
                <a:spcPct val="90000"/>
              </a:lnSpc>
            </a:pPr>
            <a:r>
              <a:rPr lang="en-NL" sz="1400" dirty="0"/>
              <a:t>a new alpaca device can be discover</a:t>
            </a:r>
            <a:r>
              <a:rPr lang="en-GB" sz="1400" dirty="0"/>
              <a:t>e</a:t>
            </a:r>
            <a:r>
              <a:rPr lang="en-NL" sz="1400" dirty="0"/>
              <a:t>d on the network</a:t>
            </a:r>
          </a:p>
          <a:p>
            <a:pPr>
              <a:lnSpc>
                <a:spcPct val="90000"/>
              </a:lnSpc>
            </a:pPr>
            <a:r>
              <a:rPr lang="en-GB" sz="1400" dirty="0"/>
              <a:t>the client</a:t>
            </a:r>
            <a:r>
              <a:rPr lang="en-NL" sz="1400" dirty="0"/>
              <a:t> initiats a broacast on the network and all listing device drivers will answer</a:t>
            </a:r>
          </a:p>
          <a:p>
            <a:pPr>
              <a:lnSpc>
                <a:spcPct val="90000"/>
              </a:lnSpc>
            </a:pPr>
            <a:r>
              <a:rPr lang="en-NL" sz="1400" dirty="0"/>
              <a:t>in the information exchange all needed get and put info is shared with the client</a:t>
            </a:r>
          </a:p>
          <a:p>
            <a:pPr>
              <a:lnSpc>
                <a:spcPct val="90000"/>
              </a:lnSpc>
            </a:pPr>
            <a:r>
              <a:rPr lang="en-NL" sz="1400" dirty="0"/>
              <a:t>the client create automaticly an alpaca device driver (New alpaca device..)</a:t>
            </a:r>
          </a:p>
          <a:p>
            <a:pPr>
              <a:lnSpc>
                <a:spcPct val="90000"/>
              </a:lnSpc>
            </a:pPr>
            <a:r>
              <a:rPr lang="en-NL" sz="1400" dirty="0"/>
              <a:t>defining alpaca devices is hidden deep in the ascom software, find the ascom chooser there is no icon, hint use the device hub even when you not use it.</a:t>
            </a:r>
          </a:p>
          <a:p>
            <a:pPr>
              <a:lnSpc>
                <a:spcPct val="90000"/>
              </a:lnSpc>
            </a:pPr>
            <a:r>
              <a:rPr lang="en-NL" sz="1400" dirty="0"/>
              <a:t>In the chooser there is alpaca menu to manage the alpaca devices</a:t>
            </a:r>
          </a:p>
          <a:p>
            <a:pPr>
              <a:lnSpc>
                <a:spcPct val="90000"/>
              </a:lnSpc>
            </a:pPr>
            <a:endParaRPr lang="en-NL" sz="1400" dirty="0"/>
          </a:p>
          <a:p>
            <a:pPr marL="0" indent="0">
              <a:lnSpc>
                <a:spcPct val="90000"/>
              </a:lnSpc>
              <a:buNone/>
            </a:pPr>
            <a:endParaRPr lang="en-NL" sz="1400" dirty="0"/>
          </a:p>
          <a:p>
            <a:pPr>
              <a:lnSpc>
                <a:spcPct val="90000"/>
              </a:lnSpc>
            </a:pPr>
            <a:endParaRPr lang="en-NL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A9285-8D26-994A-B386-348E9FF6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80" y="3372254"/>
            <a:ext cx="3976788" cy="132228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4F958-C347-0F4F-B0E5-475D97BC2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974" y="929305"/>
            <a:ext cx="3376484" cy="2271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60E22-340E-2649-BD00-98F8118CCF85}"/>
              </a:ext>
            </a:extLst>
          </p:cNvPr>
          <p:cNvSpPr txBox="1"/>
          <p:nvPr/>
        </p:nvSpPr>
        <p:spPr>
          <a:xfrm>
            <a:off x="7736180" y="609600"/>
            <a:ext cx="17700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</a:t>
            </a:r>
            <a:r>
              <a:rPr lang="en-NL" sz="1100" dirty="0"/>
              <a:t>hoose =&gt;Tools =Setup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75B9B-05DB-A445-927C-97A5C5151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686" y="4825358"/>
            <a:ext cx="3360188" cy="189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3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DD09-88F8-CD4B-8C49-87641A45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74" y="246650"/>
            <a:ext cx="9905998" cy="1905000"/>
          </a:xfrm>
        </p:spPr>
        <p:txBody>
          <a:bodyPr/>
          <a:lstStyle/>
          <a:p>
            <a:r>
              <a:rPr lang="en-NL" dirty="0"/>
              <a:t>EXAMPLE 1: ALPACA – Roll oFF ROOF (ROR)</a:t>
            </a:r>
            <a:br>
              <a:rPr lang="en-NL" dirty="0"/>
            </a:br>
            <a:r>
              <a:rPr lang="en-NL" dirty="0"/>
              <a:t>Driver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835E5-589C-7147-8C4A-3B2AE27F1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124201"/>
            <a:ext cx="8221248" cy="312420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u</a:t>
            </a:r>
            <a:r>
              <a:rPr lang="en-NL" dirty="0"/>
              <a:t>sed for ror </a:t>
            </a:r>
            <a:r>
              <a:rPr lang="en-NL" dirty="0">
                <a:hlinkClick r:id="rId2"/>
              </a:rPr>
              <a:t>based observatories </a:t>
            </a:r>
            <a:r>
              <a:rPr lang="en-NL" dirty="0"/>
              <a:t>on open and close switchs or a pulse when</a:t>
            </a:r>
            <a:r>
              <a:rPr lang="en-GB" dirty="0"/>
              <a:t> garage door opener is used</a:t>
            </a:r>
            <a:r>
              <a:rPr lang="en-NL" dirty="0"/>
              <a:t> .  the </a:t>
            </a:r>
            <a:r>
              <a:rPr lang="en-GB" dirty="0" err="1"/>
              <a:t>rol</a:t>
            </a:r>
            <a:r>
              <a:rPr lang="en-GB" dirty="0"/>
              <a:t> movement is stop by using two limit switches,  (FUNCTION SHOUD BE ADD. BASED ON GPIO LOW ROLL STOPS)</a:t>
            </a:r>
            <a:endParaRPr lang="en-NL" dirty="0"/>
          </a:p>
          <a:p>
            <a:r>
              <a:rPr lang="en-NL" dirty="0"/>
              <a:t>base on raspbarry PI with </a:t>
            </a:r>
            <a:r>
              <a:rPr lang="en-GB" dirty="0" err="1"/>
              <a:t>relaisschild</a:t>
            </a:r>
            <a:r>
              <a:rPr lang="en-GB" dirty="0"/>
              <a:t> (</a:t>
            </a:r>
            <a:r>
              <a:rPr lang="en-GB" dirty="0">
                <a:hlinkClick r:id="rId3"/>
              </a:rPr>
              <a:t>link</a:t>
            </a:r>
            <a:r>
              <a:rPr lang="en-GB" dirty="0"/>
              <a:t>)</a:t>
            </a:r>
          </a:p>
          <a:p>
            <a:r>
              <a:rPr lang="en-GB" dirty="0" err="1"/>
              <a:t>relais</a:t>
            </a:r>
            <a:r>
              <a:rPr lang="en-GB" dirty="0"/>
              <a:t> are connected in parallel with the open and close switch ROR </a:t>
            </a:r>
          </a:p>
          <a:p>
            <a:r>
              <a:rPr lang="en-GB" dirty="0">
                <a:hlinkClick r:id="rId4"/>
              </a:rPr>
              <a:t>https://github.com/msproul/AlpacaPi</a:t>
            </a:r>
            <a:r>
              <a:rPr lang="en-GB" dirty="0"/>
              <a:t>  (see </a:t>
            </a:r>
            <a:r>
              <a:rPr lang="en-GB" dirty="0" err="1"/>
              <a:t>readme.md</a:t>
            </a:r>
            <a:r>
              <a:rPr lang="en-GB" dirty="0"/>
              <a:t> for installation </a:t>
            </a:r>
            <a:r>
              <a:rPr lang="en-GB" dirty="0" err="1"/>
              <a:t>instuction</a:t>
            </a:r>
            <a:r>
              <a:rPr lang="en-GB" dirty="0"/>
              <a:t>)</a:t>
            </a:r>
          </a:p>
          <a:p>
            <a:r>
              <a:rPr lang="en-GB" dirty="0"/>
              <a:t>using the device hub, the driver by discovered and configured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F5209-7996-ED4F-8AC1-56BBE9595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978" y="609600"/>
            <a:ext cx="2265899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AE278-58C6-0C49-95B5-A5DBC2289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946" y="3241247"/>
            <a:ext cx="16002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ADF15-EAFC-C643-9DF5-E8B59B85E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0946" y="4602894"/>
            <a:ext cx="1585163" cy="1105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A9F57-A4FA-364C-8524-ACBF7397E475}"/>
              </a:ext>
            </a:extLst>
          </p:cNvPr>
          <p:cNvSpPr txBox="1"/>
          <p:nvPr/>
        </p:nvSpPr>
        <p:spPr>
          <a:xfrm>
            <a:off x="9606535" y="2939535"/>
            <a:ext cx="14830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 dirty="0"/>
              <a:t>Device hub ascom</a:t>
            </a:r>
          </a:p>
        </p:txBody>
      </p:sp>
    </p:spTree>
    <p:extLst>
      <p:ext uri="{BB962C8B-B14F-4D97-AF65-F5344CB8AC3E}">
        <p14:creationId xmlns:p14="http://schemas.microsoft.com/office/powerpoint/2010/main" val="368569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6A4A-C925-2C48-84BC-F0721C76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 2: Park and CLOSE obserVATORY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B9804-6DCC-4749-AEB3-1D88D5731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initiated park of telescope via </a:t>
            </a:r>
            <a:r>
              <a:rPr lang="en-GB" dirty="0" err="1"/>
              <a:t>ascom</a:t>
            </a:r>
            <a:r>
              <a:rPr lang="en-GB" dirty="0"/>
              <a:t>-remote to conventional </a:t>
            </a:r>
            <a:r>
              <a:rPr lang="en-GB" dirty="0" err="1"/>
              <a:t>ascom</a:t>
            </a:r>
            <a:r>
              <a:rPr lang="en-GB" dirty="0"/>
              <a:t> driver </a:t>
            </a:r>
          </a:p>
          <a:p>
            <a:r>
              <a:rPr lang="en-GB" dirty="0"/>
              <a:t>writer use a raspberry (node-red) as OCS, based on watchdogs </a:t>
            </a:r>
          </a:p>
          <a:p>
            <a:pPr lvl="1"/>
            <a:r>
              <a:rPr lang="en-GB" dirty="0"/>
              <a:t>power down, internet outage, rain, wind can initiated close roof and park telescope</a:t>
            </a:r>
          </a:p>
          <a:p>
            <a:r>
              <a:rPr lang="en-GB" dirty="0"/>
              <a:t>the following put calls are used</a:t>
            </a:r>
          </a:p>
          <a:p>
            <a:r>
              <a:rPr lang="en-GB" dirty="0"/>
              <a:t>put </a:t>
            </a:r>
            <a:r>
              <a:rPr lang="en-GB" dirty="0">
                <a:hlinkClick r:id="rId2"/>
              </a:rPr>
              <a:t>https://</a:t>
            </a:r>
            <a:r>
              <a:rPr lang="en-GB" b="1" i="1" dirty="0">
                <a:hlinkClick r:id="rId2"/>
              </a:rPr>
              <a:t>192.168.1.11:11111 </a:t>
            </a:r>
            <a:r>
              <a:rPr lang="en-GB" dirty="0">
                <a:hlinkClick r:id="rId2"/>
              </a:rPr>
              <a:t>/api/v1/telescope/0/park</a:t>
            </a:r>
            <a:endParaRPr lang="en-GB" dirty="0"/>
          </a:p>
          <a:p>
            <a:r>
              <a:rPr lang="en-GB" dirty="0"/>
              <a:t>put </a:t>
            </a:r>
            <a:r>
              <a:rPr lang="en-GB" dirty="0">
                <a:hlinkClick r:id="rId3"/>
              </a:rPr>
              <a:t>https://</a:t>
            </a:r>
            <a:r>
              <a:rPr lang="en-GB" b="1" i="1" dirty="0">
                <a:hlinkClick r:id="rId3"/>
              </a:rPr>
              <a:t>192.168.1.11:1111/</a:t>
            </a:r>
            <a:r>
              <a:rPr lang="en-GB" dirty="0">
                <a:hlinkClick r:id="rId3"/>
              </a:rPr>
              <a:t>api/v1/dome/0/closeshutter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and with the get request the status of the </a:t>
            </a:r>
            <a:r>
              <a:rPr lang="en-GB" dirty="0" err="1"/>
              <a:t>ascom</a:t>
            </a:r>
            <a:r>
              <a:rPr lang="en-GB" dirty="0"/>
              <a:t> drivers can </a:t>
            </a:r>
            <a:r>
              <a:rPr lang="en-GB"/>
              <a:t>be collected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34829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1041</Words>
  <Application>Microsoft Macintosh PowerPoint</Application>
  <PresentationFormat>Widescreen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Mesh</vt:lpstr>
      <vt:lpstr>AlpACA, the Simple WAY -ALPCA RoR</vt:lpstr>
      <vt:lpstr>What iS ALPACA</vt:lpstr>
      <vt:lpstr>HOW WOrKS a (REST)-API  </vt:lpstr>
      <vt:lpstr>REST-API Principle Plotted to ALPACA  </vt:lpstr>
      <vt:lpstr>What is ALPACA DEVICE DRIVER?</vt:lpstr>
      <vt:lpstr>What is ASCOM-REMOTE for Windows</vt:lpstr>
      <vt:lpstr>DeFINE NEW ALPACA DEVICE Drivers in Windows / ALPACA Discovery</vt:lpstr>
      <vt:lpstr>EXAMPLE 1: ALPACA – Roll oFF ROOF (ROR) Driver on Raspberry PI</vt:lpstr>
      <vt:lpstr>EXAMPLE 2: Park and CLOSE obserVATORY</vt:lpstr>
      <vt:lpstr>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AlpACA, the Simple WAY</dc:title>
  <dc:creator>Alberts, C. (Chris)</dc:creator>
  <cp:lastModifiedBy>Alberts, C. (Chris)</cp:lastModifiedBy>
  <cp:revision>5</cp:revision>
  <dcterms:created xsi:type="dcterms:W3CDTF">2021-01-16T21:33:44Z</dcterms:created>
  <dcterms:modified xsi:type="dcterms:W3CDTF">2021-03-13T11:54:59Z</dcterms:modified>
</cp:coreProperties>
</file>